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002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34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5552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3381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6011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44007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6334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7743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1837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159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252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560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898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62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206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5871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303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21790E2-4A4A-4E00-8439-8356ACBE009F}" type="datetimeFigureOut">
              <a:rPr lang="en-IE" smtClean="0"/>
              <a:t>31/01/2019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E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12412C6-E121-47B5-AB8E-785699187FB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08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svg"/><Relationship Id="rId7" Type="http://schemas.openxmlformats.org/officeDocument/2006/relationships/image" Target="../media/image3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A42F49-AF57-46FE-B8D2-8BC465942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166" y="821096"/>
            <a:ext cx="9230185" cy="1437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Interaction</a:t>
            </a:r>
            <a:br>
              <a:rPr lang="en-US" sz="3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Year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01042-2FAD-46A2-801E-DA7B7C7A1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036" y="3126123"/>
            <a:ext cx="9098676" cy="223685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5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Title: A Wireless 3D Embedded RTOS Human Computer Interface</a:t>
            </a:r>
          </a:p>
          <a:p>
            <a:pPr>
              <a:lnSpc>
                <a:spcPct val="15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Ciarán O’Donnell</a:t>
            </a:r>
          </a:p>
          <a:p>
            <a:pPr>
              <a:lnSpc>
                <a:spcPct val="15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ID: 15414048</a:t>
            </a:r>
          </a:p>
          <a:p>
            <a:pPr>
              <a:lnSpc>
                <a:spcPct val="15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Supervisor: Derek Molloy</a:t>
            </a:r>
          </a:p>
        </p:txBody>
      </p:sp>
    </p:spTree>
    <p:extLst>
      <p:ext uri="{BB962C8B-B14F-4D97-AF65-F5344CB8AC3E}">
        <p14:creationId xmlns:p14="http://schemas.microsoft.com/office/powerpoint/2010/main" val="374919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CA6DA5F-4448-4BAD-BDEC-96D564C98DDB}"/>
              </a:ext>
            </a:extLst>
          </p:cNvPr>
          <p:cNvSpPr txBox="1">
            <a:spLocks/>
          </p:cNvSpPr>
          <p:nvPr/>
        </p:nvSpPr>
        <p:spPr bwMode="gray">
          <a:xfrm>
            <a:off x="6899564" y="467397"/>
            <a:ext cx="3639343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Plan/Schedule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DB26E-0E53-4464-BC09-A8FF29289B5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"/>
          <a:stretch/>
        </p:blipFill>
        <p:spPr>
          <a:xfrm>
            <a:off x="2112922" y="1996208"/>
            <a:ext cx="4550163" cy="30735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AAD39C-45C9-41A3-9BBC-A4F51EE2DA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6" y="1996208"/>
            <a:ext cx="1647616" cy="3073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CCEB5-3FF3-4966-ABE9-40091515E9A7}"/>
              </a:ext>
            </a:extLst>
          </p:cNvPr>
          <p:cNvSpPr txBox="1"/>
          <p:nvPr/>
        </p:nvSpPr>
        <p:spPr>
          <a:xfrm>
            <a:off x="531607" y="162687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project weekly schedule: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821951-854F-4949-9A2B-3E6FF84BAA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60716" y="1996208"/>
            <a:ext cx="4256823" cy="30735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827C82-3F9F-4EF2-AF98-008E09AB6050}"/>
              </a:ext>
            </a:extLst>
          </p:cNvPr>
          <p:cNvSpPr txBox="1"/>
          <p:nvPr/>
        </p:nvSpPr>
        <p:spPr>
          <a:xfrm>
            <a:off x="6663085" y="1525882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project weekly schedule:</a:t>
            </a:r>
          </a:p>
        </p:txBody>
      </p:sp>
    </p:spTree>
    <p:extLst>
      <p:ext uri="{BB962C8B-B14F-4D97-AF65-F5344CB8AC3E}">
        <p14:creationId xmlns:p14="http://schemas.microsoft.com/office/powerpoint/2010/main" val="2413827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9D6F08-AA03-48D0-B555-76A3B6AB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466" y="4999395"/>
            <a:ext cx="9230185" cy="1069909"/>
          </a:xfrm>
        </p:spPr>
        <p:txBody>
          <a:bodyPr>
            <a:normAutofit/>
          </a:bodyPr>
          <a:lstStyle/>
          <a:p>
            <a:pPr algn="r"/>
            <a:r>
              <a:rPr lang="en-IE" dirty="0">
                <a:solidFill>
                  <a:schemeClr val="tx1"/>
                </a:solidFill>
              </a:rPr>
              <a:t>Thank you for listening!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EDCF24-E29D-4D59-AF08-3064FCC0CBD9}"/>
              </a:ext>
            </a:extLst>
          </p:cNvPr>
          <p:cNvSpPr txBox="1">
            <a:spLocks/>
          </p:cNvSpPr>
          <p:nvPr/>
        </p:nvSpPr>
        <p:spPr bwMode="gray">
          <a:xfrm>
            <a:off x="649431" y="521725"/>
            <a:ext cx="2336064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60012C-BF58-4194-A22D-A11C209D5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97408"/>
              </p:ext>
            </p:extLst>
          </p:nvPr>
        </p:nvGraphicFramePr>
        <p:xfrm>
          <a:off x="1128063" y="1591634"/>
          <a:ext cx="8943037" cy="1469065"/>
        </p:xfrm>
        <a:graphic>
          <a:graphicData uri="http://schemas.openxmlformats.org/drawingml/2006/table">
            <a:tbl>
              <a:tblPr firstRow="1" firstCol="1" bandRow="1"/>
              <a:tblGrid>
                <a:gridCol w="365255">
                  <a:extLst>
                    <a:ext uri="{9D8B030D-6E8A-4147-A177-3AD203B41FA5}">
                      <a16:colId xmlns:a16="http://schemas.microsoft.com/office/drawing/2014/main" val="1097071959"/>
                    </a:ext>
                  </a:extLst>
                </a:gridCol>
                <a:gridCol w="8577782">
                  <a:extLst>
                    <a:ext uri="{9D8B030D-6E8A-4147-A177-3AD203B41FA5}">
                      <a16:colId xmlns:a16="http://schemas.microsoft.com/office/drawing/2014/main" val="2097168682"/>
                    </a:ext>
                  </a:extLst>
                </a:gridCol>
              </a:tblGrid>
              <a:tr h="2972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[1] </a:t>
                      </a:r>
                      <a:endParaRPr lang="en-I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J. Pfaff, "Wikimedia.org," 21 July 2010. [Online]. Available: https://commons.wikimedia.org/wiki/File:KinectSensor.png. [Accessed 31 January 2019].</a:t>
                      </a:r>
                      <a:endParaRPr lang="en-I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933023"/>
                  </a:ext>
                </a:extLst>
              </a:tr>
              <a:tr h="2972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[2] </a:t>
                      </a:r>
                      <a:endParaRPr lang="en-I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A. Case, "flickr.com," 13 October 2017. [Online]. Available: https://www.flickr.com/photos/caseorganic/37005641863. [Accessed 31 January 2019].</a:t>
                      </a:r>
                      <a:endParaRPr lang="en-I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624470"/>
                  </a:ext>
                </a:extLst>
              </a:tr>
              <a:tr h="2972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[3] </a:t>
                      </a:r>
                      <a:endParaRPr lang="en-I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Unknown, "Pixabay.com," [Online]. Available: https://pixabay.com/en/wii-controller-computer-152197/. [Accessed 31 January 2019].</a:t>
                      </a:r>
                      <a:endParaRPr lang="en-I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835585"/>
                  </a:ext>
                </a:extLst>
              </a:tr>
              <a:tr h="5772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[4] </a:t>
                      </a:r>
                      <a:endParaRPr lang="en-I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LucasVB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"Wikimedia.org," 4 October 2006. [Online]. Available: https://commons.wikimedia.org/wiki/File:3D_Gyroscope-no_text.png. [Accessed 31 January 2019].</a:t>
                      </a:r>
                      <a:endParaRPr lang="en-I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10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928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2F74D1-47EB-4986-9D2C-726F619D8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697" y="533746"/>
            <a:ext cx="5367653" cy="106990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Wireless 3D Embedded RTOS Human Computer Interface</a:t>
            </a: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4CF0D-E9CC-4A55-94DD-008DCC4655D7}"/>
              </a:ext>
            </a:extLst>
          </p:cNvPr>
          <p:cNvSpPr txBox="1"/>
          <p:nvPr/>
        </p:nvSpPr>
        <p:spPr>
          <a:xfrm>
            <a:off x="6818603" y="2019485"/>
            <a:ext cx="3720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Human Computer Interface</a:t>
            </a:r>
          </a:p>
          <a:p>
            <a:endParaRPr lang="en-IE" b="1" dirty="0"/>
          </a:p>
          <a:p>
            <a:r>
              <a:rPr lang="en-IE" dirty="0"/>
              <a:t>(HCI) is any device that allows a person to give input or take output from a computer.</a:t>
            </a:r>
          </a:p>
        </p:txBody>
      </p:sp>
      <p:pic>
        <p:nvPicPr>
          <p:cNvPr id="6" name="Graphic 5" descr="Speakers">
            <a:extLst>
              <a:ext uri="{FF2B5EF4-FFF2-40B4-BE49-F238E27FC236}">
                <a16:creationId xmlns:a16="http://schemas.microsoft.com/office/drawing/2014/main" id="{6A71106B-2166-49B3-9E09-87351010A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7298" y="3615484"/>
            <a:ext cx="914400" cy="914400"/>
          </a:xfrm>
          <a:prstGeom prst="rect">
            <a:avLst/>
          </a:prstGeom>
        </p:spPr>
      </p:pic>
      <p:pic>
        <p:nvPicPr>
          <p:cNvPr id="9" name="Graphic 8" descr="Game controller">
            <a:extLst>
              <a:ext uri="{FF2B5EF4-FFF2-40B4-BE49-F238E27FC236}">
                <a16:creationId xmlns:a16="http://schemas.microsoft.com/office/drawing/2014/main" id="{333F46B3-1BF2-4F5E-8DF6-ECF2318BE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0250" y="3615484"/>
            <a:ext cx="914400" cy="914400"/>
          </a:xfrm>
          <a:prstGeom prst="rect">
            <a:avLst/>
          </a:prstGeom>
        </p:spPr>
      </p:pic>
      <p:pic>
        <p:nvPicPr>
          <p:cNvPr id="15" name="Graphic 14" descr="Monitor">
            <a:extLst>
              <a:ext uri="{FF2B5EF4-FFF2-40B4-BE49-F238E27FC236}">
                <a16:creationId xmlns:a16="http://schemas.microsoft.com/office/drawing/2014/main" id="{834FA930-40AC-402F-9E1F-2449250C6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3202" y="3615484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3A2155-ABF9-4B9E-BC84-F8CD9C4199D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98" y="4587033"/>
            <a:ext cx="1020566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C20B9B-6B7E-44DE-9C56-30E17CA776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5"/>
          <a:stretch/>
        </p:blipFill>
        <p:spPr>
          <a:xfrm>
            <a:off x="8629234" y="4587033"/>
            <a:ext cx="1508243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98174-27A3-4761-9D86-AA7E1D098AA3}"/>
              </a:ext>
            </a:extLst>
          </p:cNvPr>
          <p:cNvSpPr txBox="1"/>
          <p:nvPr/>
        </p:nvSpPr>
        <p:spPr>
          <a:xfrm>
            <a:off x="875420" y="4366832"/>
            <a:ext cx="5567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Embedded RTOS (Real Time Operating System) </a:t>
            </a:r>
          </a:p>
          <a:p>
            <a:endParaRPr lang="en-IE" dirty="0"/>
          </a:p>
          <a:p>
            <a:r>
              <a:rPr lang="en-IE" dirty="0"/>
              <a:t>This means the device must work on an embedded device that operates in real-time.</a:t>
            </a:r>
          </a:p>
        </p:txBody>
      </p:sp>
      <p:pic>
        <p:nvPicPr>
          <p:cNvPr id="35" name="Graphic 34" descr="Arrow: Slight curve">
            <a:extLst>
              <a:ext uri="{FF2B5EF4-FFF2-40B4-BE49-F238E27FC236}">
                <a16:creationId xmlns:a16="http://schemas.microsoft.com/office/drawing/2014/main" id="{D1CC3826-A920-43BE-A820-79F8C800EE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2640" y="2135814"/>
            <a:ext cx="914400" cy="914400"/>
          </a:xfrm>
          <a:prstGeom prst="rect">
            <a:avLst/>
          </a:prstGeom>
        </p:spPr>
      </p:pic>
      <p:pic>
        <p:nvPicPr>
          <p:cNvPr id="39" name="Graphic 38" descr="Arrow: Clockwise curve">
            <a:extLst>
              <a:ext uri="{FF2B5EF4-FFF2-40B4-BE49-F238E27FC236}">
                <a16:creationId xmlns:a16="http://schemas.microsoft.com/office/drawing/2014/main" id="{3F8DBC9A-20F7-4D51-8049-BB33300C5B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63015">
            <a:off x="4007871" y="2109845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BB41747-2FCF-4D66-B58F-0C91C1CC8830}"/>
              </a:ext>
            </a:extLst>
          </p:cNvPr>
          <p:cNvSpPr txBox="1"/>
          <p:nvPr/>
        </p:nvSpPr>
        <p:spPr>
          <a:xfrm>
            <a:off x="875420" y="2060654"/>
            <a:ext cx="3395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Wireless 3D </a:t>
            </a:r>
          </a:p>
          <a:p>
            <a:endParaRPr lang="en-IE" dirty="0"/>
          </a:p>
          <a:p>
            <a:r>
              <a:rPr lang="en-IE" dirty="0"/>
              <a:t>The device should be connected to the computer wirelessly and communicate 3-Dimensional information</a:t>
            </a:r>
          </a:p>
        </p:txBody>
      </p:sp>
      <p:pic>
        <p:nvPicPr>
          <p:cNvPr id="43" name="Graphic 42" descr="Wireless router">
            <a:extLst>
              <a:ext uri="{FF2B5EF4-FFF2-40B4-BE49-F238E27FC236}">
                <a16:creationId xmlns:a16="http://schemas.microsoft.com/office/drawing/2014/main" id="{08CFDC29-76F4-4FFE-A3AE-67B1D5C811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92640" y="30023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3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BE3B8-56E0-41D0-86A8-A62BC008C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166" y="2202025"/>
            <a:ext cx="5772191" cy="394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Some similar devices include:</a:t>
            </a:r>
          </a:p>
          <a:p>
            <a:endParaRPr lang="en-IE" dirty="0">
              <a:solidFill>
                <a:schemeClr val="tx1"/>
              </a:solidFill>
            </a:endParaRPr>
          </a:p>
          <a:p>
            <a:r>
              <a:rPr lang="en-IE" dirty="0">
                <a:solidFill>
                  <a:schemeClr val="tx1"/>
                </a:solidFill>
              </a:rPr>
              <a:t>Nintendo Wii Controller</a:t>
            </a:r>
          </a:p>
          <a:p>
            <a:r>
              <a:rPr lang="en-IE" dirty="0">
                <a:solidFill>
                  <a:schemeClr val="tx1"/>
                </a:solidFill>
              </a:rPr>
              <a:t>HTC </a:t>
            </a:r>
            <a:r>
              <a:rPr lang="en-IE" dirty="0" err="1">
                <a:solidFill>
                  <a:schemeClr val="tx1"/>
                </a:solidFill>
              </a:rPr>
              <a:t>Vive</a:t>
            </a:r>
            <a:r>
              <a:rPr lang="en-IE" dirty="0">
                <a:solidFill>
                  <a:schemeClr val="tx1"/>
                </a:solidFill>
              </a:rPr>
              <a:t> Controller</a:t>
            </a:r>
          </a:p>
          <a:p>
            <a:r>
              <a:rPr lang="en-IE" dirty="0">
                <a:solidFill>
                  <a:schemeClr val="tx1"/>
                </a:solidFill>
              </a:rPr>
              <a:t>Xbox Kinect Camera</a:t>
            </a:r>
          </a:p>
          <a:p>
            <a:endParaRPr lang="en-IE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However these devices have many constraints due to their proprietary nature.</a:t>
            </a:r>
          </a:p>
          <a:p>
            <a:pPr marL="0" indent="0">
              <a:buNone/>
            </a:pPr>
            <a:endParaRPr lang="en-IE" dirty="0">
              <a:solidFill>
                <a:schemeClr val="tx1"/>
              </a:solidFill>
            </a:endParaRPr>
          </a:p>
          <a:p>
            <a:endParaRPr lang="en-IE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A484E09-B94F-4C3E-9EFA-D7310A77BC0E}"/>
              </a:ext>
            </a:extLst>
          </p:cNvPr>
          <p:cNvSpPr txBox="1">
            <a:spLocks/>
          </p:cNvSpPr>
          <p:nvPr/>
        </p:nvSpPr>
        <p:spPr bwMode="gray">
          <a:xfrm>
            <a:off x="4972050" y="507932"/>
            <a:ext cx="5386300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Wireless 3D Embedded RTOS Human Computer Interface</a:t>
            </a: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08F28-3E4E-4581-86D5-FE600AE4DA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5163" y="2321289"/>
            <a:ext cx="1150144" cy="23002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18D7D-36BA-4B38-B17D-FA6B50367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407" y="3471433"/>
            <a:ext cx="2490943" cy="1831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9D19F-79B5-4765-B90F-78588EE32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357" y="2035673"/>
            <a:ext cx="3638550" cy="1257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2C88C-0AB8-4D83-839A-12F968CB6D11}"/>
              </a:ext>
            </a:extLst>
          </p:cNvPr>
          <p:cNvSpPr txBox="1"/>
          <p:nvPr/>
        </p:nvSpPr>
        <p:spPr>
          <a:xfrm>
            <a:off x="10035134" y="3015974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5631E-B613-4C1E-AEBC-DC250520E2AF}"/>
              </a:ext>
            </a:extLst>
          </p:cNvPr>
          <p:cNvSpPr txBox="1"/>
          <p:nvPr/>
        </p:nvSpPr>
        <p:spPr>
          <a:xfrm>
            <a:off x="9808282" y="5026153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5D163C-0DEA-434E-BFB9-B51464878852}"/>
              </a:ext>
            </a:extLst>
          </p:cNvPr>
          <p:cNvSpPr txBox="1"/>
          <p:nvPr/>
        </p:nvSpPr>
        <p:spPr>
          <a:xfrm>
            <a:off x="6509113" y="4344577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080778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8C2AF8B-0FC8-47D1-A5BC-6208FA92B8CC}"/>
              </a:ext>
            </a:extLst>
          </p:cNvPr>
          <p:cNvSpPr txBox="1">
            <a:spLocks/>
          </p:cNvSpPr>
          <p:nvPr/>
        </p:nvSpPr>
        <p:spPr bwMode="gray">
          <a:xfrm>
            <a:off x="5449239" y="521725"/>
            <a:ext cx="4900525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engineering problems to be tackled?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8DC8D-A989-4B36-9192-0C4388C56B7D}"/>
              </a:ext>
            </a:extLst>
          </p:cNvPr>
          <p:cNvSpPr txBox="1"/>
          <p:nvPr/>
        </p:nvSpPr>
        <p:spPr>
          <a:xfrm>
            <a:off x="1397709" y="2111771"/>
            <a:ext cx="3383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3D Information</a:t>
            </a:r>
          </a:p>
          <a:p>
            <a:endParaRPr lang="en-IE" dirty="0"/>
          </a:p>
          <a:p>
            <a:r>
              <a:rPr lang="en-IE" dirty="0"/>
              <a:t>How will 3D information be gathered and stored by the device?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743D2-7FE0-431F-A1C9-73D816C39AD9}"/>
              </a:ext>
            </a:extLst>
          </p:cNvPr>
          <p:cNvSpPr txBox="1"/>
          <p:nvPr/>
        </p:nvSpPr>
        <p:spPr>
          <a:xfrm>
            <a:off x="1397709" y="3866670"/>
            <a:ext cx="3383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RTOS Programming</a:t>
            </a:r>
          </a:p>
          <a:p>
            <a:endParaRPr lang="en-IE" dirty="0"/>
          </a:p>
          <a:p>
            <a:r>
              <a:rPr lang="en-IE" dirty="0"/>
              <a:t>Programming for a real-time device is more difficult and care must be taken to write extremely robust and efficient code.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626C8B-D27D-47D9-8D50-ACC4A172FF7D}"/>
              </a:ext>
            </a:extLst>
          </p:cNvPr>
          <p:cNvSpPr txBox="1"/>
          <p:nvPr/>
        </p:nvSpPr>
        <p:spPr>
          <a:xfrm>
            <a:off x="5810079" y="2111771"/>
            <a:ext cx="4212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Wireless Communication</a:t>
            </a:r>
          </a:p>
          <a:p>
            <a:endParaRPr lang="en-IE" dirty="0"/>
          </a:p>
          <a:p>
            <a:r>
              <a:rPr lang="en-IE" dirty="0"/>
              <a:t>How will the device communicate the necessary information wirelessly?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B76A30-E028-4574-9733-BE232ACD3C54}"/>
              </a:ext>
            </a:extLst>
          </p:cNvPr>
          <p:cNvSpPr txBox="1"/>
          <p:nvPr/>
        </p:nvSpPr>
        <p:spPr>
          <a:xfrm>
            <a:off x="5810079" y="3872540"/>
            <a:ext cx="4212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Interfacing with a Computer</a:t>
            </a:r>
          </a:p>
          <a:p>
            <a:endParaRPr lang="en-IE" b="1" dirty="0"/>
          </a:p>
          <a:p>
            <a:r>
              <a:rPr lang="en-IE" dirty="0"/>
              <a:t>The device must be able to communicate with the computer in a way which the computer operating system can understand.</a:t>
            </a:r>
          </a:p>
        </p:txBody>
      </p:sp>
    </p:spTree>
    <p:extLst>
      <p:ext uri="{BB962C8B-B14F-4D97-AF65-F5344CB8AC3E}">
        <p14:creationId xmlns:p14="http://schemas.microsoft.com/office/powerpoint/2010/main" val="1461003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6539048A-582E-44C1-A27F-C0B29AA9E5CE}"/>
              </a:ext>
            </a:extLst>
          </p:cNvPr>
          <p:cNvSpPr txBox="1">
            <a:spLocks/>
          </p:cNvSpPr>
          <p:nvPr/>
        </p:nvSpPr>
        <p:spPr bwMode="gray">
          <a:xfrm>
            <a:off x="5813733" y="559660"/>
            <a:ext cx="4452937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3-Dimensional Information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B9839-E947-4B2E-87E9-525655C2E692}"/>
              </a:ext>
            </a:extLst>
          </p:cNvPr>
          <p:cNvSpPr txBox="1"/>
          <p:nvPr/>
        </p:nvSpPr>
        <p:spPr>
          <a:xfrm>
            <a:off x="5813733" y="2070066"/>
            <a:ext cx="44529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Gyroscope &amp; Accelerometer Tracking</a:t>
            </a:r>
          </a:p>
          <a:p>
            <a:endParaRPr lang="en-IE" dirty="0"/>
          </a:p>
          <a:p>
            <a:r>
              <a:rPr lang="en-IE" dirty="0"/>
              <a:t>Gyroscopes and accelerometers can be used to track positional and movement data in space i.e. device facing up down left or right.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Nintendo Wii and most modern Mobile phones use this technology.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DC00E-625D-4C74-8652-D6AA5ECB70E1}"/>
              </a:ext>
            </a:extLst>
          </p:cNvPr>
          <p:cNvSpPr txBox="1"/>
          <p:nvPr/>
        </p:nvSpPr>
        <p:spPr>
          <a:xfrm>
            <a:off x="930725" y="1931566"/>
            <a:ext cx="4157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Distance/Visual Sensor tracking</a:t>
            </a:r>
          </a:p>
          <a:p>
            <a:endParaRPr lang="en-IE" b="1" dirty="0"/>
          </a:p>
          <a:p>
            <a:r>
              <a:rPr lang="en-IE" dirty="0"/>
              <a:t>Distance sensors or visual sensors can be used to track a device throughout space.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 Nintendo Wii, HTC </a:t>
            </a:r>
            <a:r>
              <a:rPr lang="en-IE" dirty="0" err="1"/>
              <a:t>Vive</a:t>
            </a:r>
            <a:r>
              <a:rPr lang="en-IE" dirty="0"/>
              <a:t>, and Xbox Kinect all use this technology.</a:t>
            </a:r>
          </a:p>
        </p:txBody>
      </p:sp>
      <p:pic>
        <p:nvPicPr>
          <p:cNvPr id="6" name="Graphic 5" descr="Webcam">
            <a:extLst>
              <a:ext uri="{FF2B5EF4-FFF2-40B4-BE49-F238E27FC236}">
                <a16:creationId xmlns:a16="http://schemas.microsoft.com/office/drawing/2014/main" id="{20C07377-277B-4CDA-AEAB-5A648EEC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525" y="377822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133D7-FFA2-455E-BEC4-58BF5EDED4A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3256" y="3945195"/>
            <a:ext cx="1273890" cy="955418"/>
          </a:xfrm>
          <a:prstGeom prst="rect">
            <a:avLst/>
          </a:prstGeom>
        </p:spPr>
      </p:pic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FEDAD92D-ACF9-4B80-811D-E1E60422B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069529" y="3771305"/>
            <a:ext cx="914400" cy="914400"/>
          </a:xfrm>
          <a:prstGeom prst="rect">
            <a:avLst/>
          </a:prstGeom>
        </p:spPr>
      </p:pic>
      <p:pic>
        <p:nvPicPr>
          <p:cNvPr id="18" name="Graphic 17" descr="Raised Hand">
            <a:extLst>
              <a:ext uri="{FF2B5EF4-FFF2-40B4-BE49-F238E27FC236}">
                <a16:creationId xmlns:a16="http://schemas.microsoft.com/office/drawing/2014/main" id="{9B72A985-1520-46A9-B2B8-2D949C59D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0463" y="3760768"/>
            <a:ext cx="914400" cy="914400"/>
          </a:xfrm>
          <a:prstGeom prst="rect">
            <a:avLst/>
          </a:prstGeom>
        </p:spPr>
      </p:pic>
      <p:pic>
        <p:nvPicPr>
          <p:cNvPr id="19" name="Graphic 18" descr="Wi-Fi">
            <a:extLst>
              <a:ext uri="{FF2B5EF4-FFF2-40B4-BE49-F238E27FC236}">
                <a16:creationId xmlns:a16="http://schemas.microsoft.com/office/drawing/2014/main" id="{72F3CFE1-4810-42D2-ADAC-9F51518EF5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2552461" y="3766334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102A3B-C48D-4282-8B0E-6C3633EB1894}"/>
              </a:ext>
            </a:extLst>
          </p:cNvPr>
          <p:cNvSpPr txBox="1"/>
          <p:nvPr/>
        </p:nvSpPr>
        <p:spPr>
          <a:xfrm>
            <a:off x="8283312" y="4675168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886191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A1C8-FBBE-4CF0-8AF1-5F9CF2F92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167" y="2202025"/>
            <a:ext cx="4572546" cy="35083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The device must communicate wirelessly. There are many possible wireless communication standards that could be implemented for this purpose.</a:t>
            </a:r>
          </a:p>
          <a:p>
            <a:r>
              <a:rPr lang="en-IE" dirty="0" err="1">
                <a:solidFill>
                  <a:schemeClr val="tx1"/>
                </a:solidFill>
              </a:rPr>
              <a:t>WiFi</a:t>
            </a:r>
            <a:endParaRPr lang="en-IE" dirty="0">
              <a:solidFill>
                <a:schemeClr val="tx1"/>
              </a:solidFill>
            </a:endParaRPr>
          </a:p>
          <a:p>
            <a:r>
              <a:rPr lang="en-IE" dirty="0">
                <a:solidFill>
                  <a:schemeClr val="tx1"/>
                </a:solidFill>
              </a:rPr>
              <a:t>Bluetooth</a:t>
            </a:r>
          </a:p>
          <a:p>
            <a:r>
              <a:rPr lang="en-IE" dirty="0">
                <a:solidFill>
                  <a:schemeClr val="tx1"/>
                </a:solidFill>
              </a:rPr>
              <a:t>Zigbee</a:t>
            </a:r>
          </a:p>
          <a:p>
            <a:r>
              <a:rPr lang="en-IE" dirty="0">
                <a:solidFill>
                  <a:schemeClr val="tx1"/>
                </a:solidFill>
              </a:rPr>
              <a:t>Plus many more</a:t>
            </a:r>
          </a:p>
          <a:p>
            <a:pPr marL="0" indent="0">
              <a:buNone/>
            </a:pP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CF91CB-3DB6-4341-9AA1-47C825607B97}"/>
              </a:ext>
            </a:extLst>
          </p:cNvPr>
          <p:cNvSpPr txBox="1">
            <a:spLocks/>
          </p:cNvSpPr>
          <p:nvPr/>
        </p:nvSpPr>
        <p:spPr bwMode="gray">
          <a:xfrm>
            <a:off x="5813733" y="559660"/>
            <a:ext cx="4452937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Communication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DD101-EBDD-4942-B5BF-F7BA3FA9090B}"/>
              </a:ext>
            </a:extLst>
          </p:cNvPr>
          <p:cNvSpPr txBox="1"/>
          <p:nvPr/>
        </p:nvSpPr>
        <p:spPr>
          <a:xfrm>
            <a:off x="6557963" y="2202025"/>
            <a:ext cx="3980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This was one of the major deciding factors in the embedded system chosen</a:t>
            </a:r>
          </a:p>
          <a:p>
            <a:endParaRPr lang="en-IE" dirty="0"/>
          </a:p>
          <a:p>
            <a:r>
              <a:rPr lang="en-IE" dirty="0"/>
              <a:t>Chosen System:</a:t>
            </a:r>
          </a:p>
          <a:p>
            <a:r>
              <a:rPr lang="en-IE" dirty="0"/>
              <a:t>TI </a:t>
            </a:r>
            <a:r>
              <a:rPr lang="en-IE" dirty="0" err="1"/>
              <a:t>SimpleLink</a:t>
            </a:r>
            <a:r>
              <a:rPr lang="en-IE" dirty="0"/>
              <a:t> CC2650.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84424-BF12-4AE8-B4A3-0EC93E1EA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30371" r="24073" b="30740"/>
          <a:stretch/>
        </p:blipFill>
        <p:spPr>
          <a:xfrm>
            <a:off x="7647926" y="3956180"/>
            <a:ext cx="1422400" cy="2245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8840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F2F57459-C5E2-4962-8391-34C8F79229A4}"/>
              </a:ext>
            </a:extLst>
          </p:cNvPr>
          <p:cNvSpPr txBox="1">
            <a:spLocks/>
          </p:cNvSpPr>
          <p:nvPr/>
        </p:nvSpPr>
        <p:spPr bwMode="gray">
          <a:xfrm>
            <a:off x="5813733" y="559660"/>
            <a:ext cx="3675117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endParaRPr lang="en-IE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6AC2C7-28D1-4E6A-8047-40B6130A8C69}"/>
              </a:ext>
            </a:extLst>
          </p:cNvPr>
          <p:cNvSpPr txBox="1">
            <a:spLocks/>
          </p:cNvSpPr>
          <p:nvPr/>
        </p:nvSpPr>
        <p:spPr bwMode="gray">
          <a:xfrm>
            <a:off x="5907153" y="559660"/>
            <a:ext cx="4349442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Operating System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7E4EB-BEFE-41C3-9C91-D0BE026C095A}"/>
              </a:ext>
            </a:extLst>
          </p:cNvPr>
          <p:cNvSpPr txBox="1"/>
          <p:nvPr/>
        </p:nvSpPr>
        <p:spPr>
          <a:xfrm>
            <a:off x="747651" y="1370628"/>
            <a:ext cx="37782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 real time operating system is a system that every function has a pre-determined amount of time to complete. </a:t>
            </a:r>
          </a:p>
          <a:p>
            <a:endParaRPr lang="en-IE" dirty="0"/>
          </a:p>
          <a:p>
            <a:r>
              <a:rPr lang="en-IE" dirty="0"/>
              <a:t>Advantages:</a:t>
            </a:r>
          </a:p>
          <a:p>
            <a:r>
              <a:rPr lang="en-IE" dirty="0"/>
              <a:t>Accurate</a:t>
            </a:r>
          </a:p>
          <a:p>
            <a:r>
              <a:rPr lang="en-IE" dirty="0"/>
              <a:t>Efficient</a:t>
            </a:r>
          </a:p>
          <a:p>
            <a:endParaRPr lang="en-IE" dirty="0"/>
          </a:p>
          <a:p>
            <a:r>
              <a:rPr lang="en-IE" dirty="0"/>
              <a:t>Disadvantages:</a:t>
            </a:r>
          </a:p>
          <a:p>
            <a:r>
              <a:rPr lang="en-IE" dirty="0"/>
              <a:t>low-level code</a:t>
            </a:r>
          </a:p>
          <a:p>
            <a:r>
              <a:rPr lang="en-IE" dirty="0"/>
              <a:t>Code must be efficient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E50C8-6492-43C6-B4EB-4B19390A5E6B}"/>
              </a:ext>
            </a:extLst>
          </p:cNvPr>
          <p:cNvSpPr txBox="1"/>
          <p:nvPr/>
        </p:nvSpPr>
        <p:spPr>
          <a:xfrm>
            <a:off x="5469034" y="1886386"/>
            <a:ext cx="4605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chosen board already discussed was also chosen due to the fact it can use TI – RTOS. A real-time programming language with a lot of open resources.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6A1A8-FDB0-4F01-AE26-813298D395C2}"/>
              </a:ext>
            </a:extLst>
          </p:cNvPr>
          <p:cNvSpPr txBox="1"/>
          <p:nvPr/>
        </p:nvSpPr>
        <p:spPr>
          <a:xfrm>
            <a:off x="4820668" y="3742097"/>
            <a:ext cx="2422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TI – RTOS has the advantage of having plenty of resources available within its IDE – Code Composer Studio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FFBD95-42C9-4D64-B21B-6D514AAA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28" y="3485179"/>
            <a:ext cx="3208749" cy="24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5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40CC8AF-B257-4423-86A6-A9E550FD2B57}"/>
              </a:ext>
            </a:extLst>
          </p:cNvPr>
          <p:cNvSpPr txBox="1">
            <a:spLocks/>
          </p:cNvSpPr>
          <p:nvPr/>
        </p:nvSpPr>
        <p:spPr bwMode="gray">
          <a:xfrm>
            <a:off x="5686425" y="559660"/>
            <a:ext cx="4570170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Interfacing with the Computer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D7068-9EF5-4FBB-8352-A960D9CD00C4}"/>
              </a:ext>
            </a:extLst>
          </p:cNvPr>
          <p:cNvSpPr txBox="1"/>
          <p:nvPr/>
        </p:nvSpPr>
        <p:spPr>
          <a:xfrm>
            <a:off x="1087255" y="2570765"/>
            <a:ext cx="39967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device must be able to communicate with a desktop pc.</a:t>
            </a:r>
          </a:p>
          <a:p>
            <a:endParaRPr lang="en-IE" dirty="0"/>
          </a:p>
          <a:p>
            <a:r>
              <a:rPr lang="en-IE" dirty="0"/>
              <a:t>Windows will be the operating system designed for as it is the system my current setup uses.</a:t>
            </a:r>
          </a:p>
          <a:p>
            <a:endParaRPr lang="en-IE" dirty="0"/>
          </a:p>
        </p:txBody>
      </p:sp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515395AB-E098-4C02-9128-1287A9D68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564093" y="4450757"/>
            <a:ext cx="914400" cy="914400"/>
          </a:xfrm>
          <a:prstGeom prst="rect">
            <a:avLst/>
          </a:prstGeom>
        </p:spPr>
      </p:pic>
      <p:pic>
        <p:nvPicPr>
          <p:cNvPr id="6" name="Graphic 5" descr="Plug">
            <a:extLst>
              <a:ext uri="{FF2B5EF4-FFF2-40B4-BE49-F238E27FC236}">
                <a16:creationId xmlns:a16="http://schemas.microsoft.com/office/drawing/2014/main" id="{E90BCC45-24CC-450E-8860-38234BDE9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180697" y="4461573"/>
            <a:ext cx="847725" cy="847725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379B237F-BBAF-4CEC-A0BB-BCB7127B2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422" y="4069807"/>
            <a:ext cx="1456490" cy="14564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33A65D-3E4E-4E04-A466-8D024E89A328}"/>
              </a:ext>
            </a:extLst>
          </p:cNvPr>
          <p:cNvSpPr txBox="1"/>
          <p:nvPr/>
        </p:nvSpPr>
        <p:spPr>
          <a:xfrm>
            <a:off x="5952762" y="2570765"/>
            <a:ext cx="4455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dirty="0" err="1"/>
              <a:t>SimpleLink</a:t>
            </a:r>
            <a:r>
              <a:rPr lang="en-IE" dirty="0"/>
              <a:t> devices already discussed can be deployed in pairs to communicate wirelessly between and then one communicates to PC.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47C786-F377-4201-ADB0-CE48307F1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3442" y="4218823"/>
            <a:ext cx="910765" cy="1378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90ABA1-A423-45F3-96FC-85D778558D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667" t="30371" r="24073" b="30740"/>
          <a:stretch/>
        </p:blipFill>
        <p:spPr>
          <a:xfrm>
            <a:off x="7314996" y="4213326"/>
            <a:ext cx="872903" cy="1378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2550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6E56104-8BB1-46E4-91DE-FBF90872237A}"/>
              </a:ext>
            </a:extLst>
          </p:cNvPr>
          <p:cNvSpPr txBox="1">
            <a:spLocks/>
          </p:cNvSpPr>
          <p:nvPr/>
        </p:nvSpPr>
        <p:spPr bwMode="gray">
          <a:xfrm>
            <a:off x="8038594" y="467397"/>
            <a:ext cx="2500313" cy="106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I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So Far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5C994-2D24-44BC-9D07-11D2492F1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1" t="6000" r="9229" b="29006"/>
          <a:stretch/>
        </p:blipFill>
        <p:spPr>
          <a:xfrm>
            <a:off x="6107556" y="2249273"/>
            <a:ext cx="4714876" cy="2015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214B4-038C-44F1-A808-1E6DF3F4B860}"/>
              </a:ext>
            </a:extLst>
          </p:cNvPr>
          <p:cNvSpPr txBox="1"/>
          <p:nvPr/>
        </p:nvSpPr>
        <p:spPr>
          <a:xfrm>
            <a:off x="6845491" y="1857895"/>
            <a:ext cx="32390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General Design for device: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Modular nature allows design to change throughout project.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7A2FB19-3FB8-401D-A30A-0DEE2C96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94" y="1256718"/>
            <a:ext cx="4030248" cy="2015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76F982C-ABE8-408E-83C3-4187FD77A289}"/>
              </a:ext>
            </a:extLst>
          </p:cNvPr>
          <p:cNvSpPr txBox="1"/>
          <p:nvPr/>
        </p:nvSpPr>
        <p:spPr>
          <a:xfrm>
            <a:off x="922290" y="610387"/>
            <a:ext cx="38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Some initial test code has been written for the device.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D6BB3B-B79D-45B3-9B4B-0772FDD687C9}"/>
              </a:ext>
            </a:extLst>
          </p:cNvPr>
          <p:cNvSpPr txBox="1"/>
          <p:nvPr/>
        </p:nvSpPr>
        <p:spPr>
          <a:xfrm>
            <a:off x="462993" y="3701413"/>
            <a:ext cx="562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			Initial parts selection:</a:t>
            </a:r>
          </a:p>
          <a:p>
            <a:r>
              <a:rPr lang="en-IE" dirty="0"/>
              <a:t>  System 		    Gyro		 Accelerometer</a:t>
            </a:r>
          </a:p>
          <a:p>
            <a:r>
              <a:rPr lang="en-IE" dirty="0"/>
              <a:t> TI cc2650		MPU-6050	      ADXL345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A4E25D3-9B4C-479E-952E-F9C568B69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6" t="41875" r="34930" b="46039"/>
          <a:stretch/>
        </p:blipFill>
        <p:spPr>
          <a:xfrm>
            <a:off x="2231442" y="4815034"/>
            <a:ext cx="1411944" cy="1116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525A07-C491-4B6C-ADC6-1D0A53A29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06" t="40625" r="31945" b="45911"/>
          <a:stretch/>
        </p:blipFill>
        <p:spPr>
          <a:xfrm>
            <a:off x="3924789" y="4815034"/>
            <a:ext cx="1411944" cy="11332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B92AC6-61A8-4A3F-AE92-CE0FCD20EA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67" t="30371" r="24073" b="30740"/>
          <a:stretch/>
        </p:blipFill>
        <p:spPr>
          <a:xfrm>
            <a:off x="614390" y="4624743"/>
            <a:ext cx="1012999" cy="1599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77256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708</Words>
  <Application>Microsoft Office PowerPoint</Application>
  <PresentationFormat>Widescreen</PresentationFormat>
  <Paragraphs>117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3</vt:lpstr>
      <vt:lpstr>Ion Boardroom</vt:lpstr>
      <vt:lpstr>Digital Interaction Final Year Project</vt:lpstr>
      <vt:lpstr>What is A Wireless 3D Embedded RTOS Human Computer Interface?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Interaction Final Year Project</dc:title>
  <dc:creator>Ciaran O'Donnell</dc:creator>
  <cp:lastModifiedBy>Ciaran O'Donnell</cp:lastModifiedBy>
  <cp:revision>7</cp:revision>
  <dcterms:created xsi:type="dcterms:W3CDTF">2019-01-31T21:01:13Z</dcterms:created>
  <dcterms:modified xsi:type="dcterms:W3CDTF">2019-01-31T21:59:39Z</dcterms:modified>
</cp:coreProperties>
</file>